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8" r:id="rId2"/>
    <p:sldId id="320" r:id="rId3"/>
    <p:sldId id="321" r:id="rId4"/>
    <p:sldId id="319" r:id="rId5"/>
    <p:sldId id="325" r:id="rId6"/>
    <p:sldId id="326" r:id="rId7"/>
    <p:sldId id="328" r:id="rId8"/>
    <p:sldId id="327" r:id="rId9"/>
    <p:sldId id="358" r:id="rId10"/>
    <p:sldId id="322" r:id="rId11"/>
    <p:sldId id="335" r:id="rId12"/>
    <p:sldId id="336" r:id="rId13"/>
    <p:sldId id="337" r:id="rId14"/>
    <p:sldId id="332" r:id="rId15"/>
    <p:sldId id="342" r:id="rId16"/>
    <p:sldId id="338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4" r:id="rId27"/>
    <p:sldId id="355" r:id="rId28"/>
    <p:sldId id="357" r:id="rId29"/>
    <p:sldId id="340" r:id="rId30"/>
    <p:sldId id="32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C12BCFD0-3559-4269-8C4F-7DF852E5FD4A}">
          <p14:sldIdLst>
            <p14:sldId id="258"/>
            <p14:sldId id="320"/>
            <p14:sldId id="321"/>
            <p14:sldId id="319"/>
            <p14:sldId id="325"/>
            <p14:sldId id="326"/>
            <p14:sldId id="328"/>
            <p14:sldId id="327"/>
            <p14:sldId id="358"/>
            <p14:sldId id="322"/>
            <p14:sldId id="335"/>
            <p14:sldId id="336"/>
            <p14:sldId id="337"/>
            <p14:sldId id="332"/>
            <p14:sldId id="342"/>
            <p14:sldId id="338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4"/>
            <p14:sldId id="355"/>
            <p14:sldId id="357"/>
            <p14:sldId id="340"/>
            <p14:sldId id="3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8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1246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292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368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607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219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5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75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9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38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57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79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6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04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798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29594-3EC1-4FB0-ACC6-53729CFC25B0}" type="datetimeFigureOut">
              <a:rPr lang="pt-BR" smtClean="0"/>
              <a:pPr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A2A921-9A7E-4D8C-BAA2-14C646DBF2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5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5" y="511157"/>
            <a:ext cx="8596668" cy="986339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CONSELHO ESTADUAL DE EDUCAÇÃO</a:t>
            </a:r>
            <a:br>
              <a:rPr lang="pt-BR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CÂMARA DE EDUCAÇÃO BÁSICA</a:t>
            </a:r>
            <a:endParaRPr lang="pt-BR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677334" y="1631856"/>
            <a:ext cx="8956995" cy="4979959"/>
          </a:xfrm>
        </p:spPr>
        <p:txBody>
          <a:bodyPr>
            <a:normAutofit lnSpcReduction="10000"/>
          </a:bodyPr>
          <a:lstStyle/>
          <a:p>
            <a:pPr algn="ctr"/>
            <a:endParaRPr lang="pt-BR" sz="4300" dirty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algn="ctr"/>
            <a:r>
              <a:rPr lang="pt-BR" sz="3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PROJETO DE FORMAÇÃO CONTINUADA DOS SERVIDORES E PROFISSIONAIS DA EDUCAÇÃO</a:t>
            </a:r>
          </a:p>
          <a:p>
            <a:pPr algn="ctr"/>
            <a:endParaRPr lang="pt-BR" sz="4300" dirty="0"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pPr algn="ctr"/>
            <a:r>
              <a:rPr lang="pt-BR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TEMA:</a:t>
            </a:r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  <a:cs typeface="Aparajita" panose="020B0604020202020204" pitchFamily="34" charset="0"/>
              </a:rPr>
              <a:t> </a:t>
            </a:r>
          </a:p>
          <a:p>
            <a:pPr algn="ctr"/>
            <a:r>
              <a:rPr lang="pt-BR" sz="4000" b="1" dirty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  <a:cs typeface="Aparajita" panose="020B0604020202020204" pitchFamily="34" charset="0"/>
              </a:rPr>
              <a:t>REGULARIZAÇÃO DA VIDA ESCOLAR</a:t>
            </a:r>
          </a:p>
          <a:p>
            <a:pPr algn="ctr"/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Conselheiras : </a:t>
            </a:r>
            <a:r>
              <a:rPr lang="pt-B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Nohemy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Rezende e Luzia Jesuino</a:t>
            </a:r>
          </a:p>
          <a:p>
            <a:pPr algn="ctr"/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Fortaleza, 01 de junho de 2023</a:t>
            </a:r>
          </a:p>
          <a:p>
            <a:pPr algn="ctr"/>
            <a:endParaRPr lang="pt-BR" sz="43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36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808383"/>
            <a:ext cx="8996752" cy="523297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b="1" kern="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 LEGAIS DA RESOLUÇÃO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princípios estabelecidos pela Lei de Diretrizes e Bases da Educação Nacional (LDBEN)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nº 9.394/1996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especial os artigos 23 e 24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trataram da organização da educação básica;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Parecer CNE/CEB nº 7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14 de abril de 2010, sobre as Diretrizes Curriculares Nacionais Gerais para a educação básica;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CNE/CEB nº 4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13 de julho de 2010, que definiu as Diretrizes Curriculares Nacionais Gerais para a educação básica;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CNE/CEB nº 7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14 de dezembro de 2010, que fixou as Diretrizes Curriculares Nacionais para o ensino fundamental de 9 (nove) anos; </a:t>
            </a:r>
          </a:p>
          <a:p>
            <a:pPr algn="just"/>
            <a:endParaRPr lang="pt-BR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615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808383"/>
            <a:ext cx="8996752" cy="52329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b="1" kern="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 LEGAIS DA RESOLUÇÃO (Cont.)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CEE nº 453/2015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dispôs sobre avanço de estudos e deu outras providências;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CNE/CP nº 2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22 de dezembro de 2017, que instituiu e orientou a implantação da Base Nacional Comum Curricular (BNCC) a ser respeitada, obrigatoriamente, ao longo das etapas e respectivas modalidades no âmbito da educação básica;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CNE/CEB nº 3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21 de novembro de 2018, que atualizou as Diretrizes Curriculares Nacionais para o ensino médio;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CNE/CP nº 4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17 de dezembro de 2018, que instituiu a BNCC na etapa do ensino médio (BNCC-EM) como etapa final da educação básica nos termos do Art. 35 da LDBEN, completando o conjunto constituído pela BNCC da educação infantil e do ensino fundamental, com base n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897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808383"/>
            <a:ext cx="8996752" cy="5232979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b="1" kern="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 LEGAIS DA RESOLUÇÃO (Cont.)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CEE nº 472/2018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dispôs sobre a progressão parcial nos ensinos fundamental e médio e sobre a progressão continuada no ensino fundamental, e deu outras providências;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CEE nº 474/2018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fixou normas complementares para instituir o Documento Curricular Referencial do Ceará, Princípios, Direitos e Orientações, fundamentado na BNCC da educação infantil e do ensino fundamental, e orientou a elaboração de currículos e sua implementação nas unidades escolares dos sistemas estadual e municipais do Ceará;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CEE nº 496/2021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dispôs sobre o reconhecimento de equivalência de estudos da educação básica realizados, parcial ou integralmente, no exterior aos do ensino fundamental ou médio do Sistema de Ensino do Estado do Ceará; </a:t>
            </a:r>
          </a:p>
          <a:p>
            <a:pPr algn="just"/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3361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808383"/>
            <a:ext cx="8996752" cy="523297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b="1" kern="1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 LEGAIS DA RESOLUÇÃO (Cont.)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Resolução CEE nº 497/2021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estabeleceu normas complementares e orientações para implementação do Currículo do Ensino Médio no âmbito do Sistema de Ensino do estado do Ceará, e deu outras providências;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necessidade de estabelecer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procedimentos para o correto registro da regularização da vida escolar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estudantes </a:t>
            </a: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 redes de ensino no estado do Ceará. </a:t>
            </a:r>
            <a:endParaRPr lang="pt-BR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4810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649" y="132523"/>
            <a:ext cx="8929446" cy="6155388"/>
          </a:xfrm>
        </p:spPr>
        <p:txBody>
          <a:bodyPr>
            <a:normAutofit fontScale="92500"/>
          </a:bodyPr>
          <a:lstStyle/>
          <a:p>
            <a:endParaRPr lang="pt-BR" dirty="0"/>
          </a:p>
          <a:p>
            <a:r>
              <a:rPr lang="pt-BR" sz="2000" b="1" dirty="0">
                <a:solidFill>
                  <a:srgbClr val="C00000"/>
                </a:solidFill>
              </a:rPr>
              <a:t>DESTAQUES DA RESOLUÇÃO DE REGULARIZAÇÃO DA VIDA ESCOLAR</a:t>
            </a:r>
          </a:p>
          <a:p>
            <a:endParaRPr lang="pt-BR" dirty="0"/>
          </a:p>
          <a:p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 o Conceito adotado?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“Procedimento </a:t>
            </a:r>
            <a:r>
              <a:rPr lang="pt-BR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 adotado pela instituição de ensino para </a:t>
            </a:r>
            <a:r>
              <a:rPr lang="pt-B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suprir lacunas </a:t>
            </a:r>
            <a:r>
              <a:rPr lang="pt-BR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pt-BR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omissões</a:t>
            </a:r>
            <a:r>
              <a:rPr lang="pt-BR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corrigir distorções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t-BR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detectadas na vida escolar do(a) estudante”.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a Regularização, devem ser consideradas as </a:t>
            </a: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seguintes situações</a:t>
            </a: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estudantes matriculados(as) indevidamente em determinado ano/série do ensino fundamental e/ou médio e respectivas modalidades;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estudantes transferidos(as) ou admitidos(as) no decorrer do ano letivo que apresentem componente curricular obrigatório não cursado no percurso escolar; </a:t>
            </a:r>
          </a:p>
          <a:p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918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649" y="132523"/>
            <a:ext cx="8929446" cy="6155388"/>
          </a:xfrm>
        </p:spPr>
        <p:txBody>
          <a:bodyPr>
            <a:normAutofit fontScale="92500"/>
          </a:bodyPr>
          <a:lstStyle/>
          <a:p>
            <a:endParaRPr lang="pt-BR" dirty="0"/>
          </a:p>
          <a:p>
            <a:r>
              <a:rPr lang="pt-BR" sz="2000" b="1" dirty="0">
                <a:solidFill>
                  <a:srgbClr val="C00000"/>
                </a:solidFill>
              </a:rPr>
              <a:t>DESTAQUES DA RESOLUÇÃO DE REGULARIZAÇÃO DA VIDA ESCOLAR</a:t>
            </a:r>
          </a:p>
          <a:p>
            <a:endParaRPr lang="pt-BR" dirty="0"/>
          </a:p>
          <a:p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 o Conceito adotado? (Cont.)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a Regularização, devem ser consideradas as </a:t>
            </a: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seguintes situações</a:t>
            </a: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estudantes impedidos(as) de receber certificação de conclusão, por apresentarem reprovação ou lacunas em anos/séries anteriores;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estudantes que estudaram no todo ou em parte em escolas irregulares.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2400" b="1" i="1" dirty="0">
                <a:solidFill>
                  <a:schemeClr val="accent2"/>
                </a:solidFill>
              </a:rPr>
              <a:t>“A regularização tem por objetivo dar transparência aos fatos geradores de irregularidades e promover sua correção, quando possível”.</a:t>
            </a:r>
            <a:endParaRPr lang="pt-BR" sz="2400" b="1" i="1" kern="1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014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35467"/>
            <a:ext cx="8596668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869245"/>
            <a:ext cx="8596668" cy="5352740"/>
          </a:xfrm>
        </p:spPr>
        <p:txBody>
          <a:bodyPr>
            <a:normAutofit lnSpcReduction="10000"/>
          </a:bodyPr>
          <a:lstStyle/>
          <a:p>
            <a:endParaRPr lang="pt-BR" sz="18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processo de Regularização, qual o papel da Escola?</a:t>
            </a:r>
          </a:p>
          <a:p>
            <a:endParaRPr lang="pt-BR" sz="2200" dirty="0"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Cabe </a:t>
            </a:r>
            <a:r>
              <a:rPr lang="pt-BR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</a:t>
            </a:r>
            <a:r>
              <a:rPr lang="pt-BR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GESTÃO ESCOLAR DE CADA INSTITUIÇÃO DE ENSINO </a:t>
            </a:r>
            <a:r>
              <a:rPr lang="pt-BR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responsabilidade pelos procedimentos de regularização da vida escolar de estudantes da educação básica, nas </a:t>
            </a:r>
            <a:r>
              <a:rPr lang="pt-BR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etapas dos ensinos fundamental e médio e modalidades</a:t>
            </a:r>
            <a:r>
              <a:rPr lang="pt-BR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procedimentos devem ser conduzidos por uma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COMISSÃO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constituída por:</a:t>
            </a:r>
          </a:p>
          <a:p>
            <a:pPr algn="just">
              <a:lnSpc>
                <a:spcPct val="150000"/>
              </a:lnSpc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professor(a)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(do componente curricular da série/ano que será avaliado);</a:t>
            </a:r>
          </a:p>
          <a:p>
            <a:pPr algn="just">
              <a:lnSpc>
                <a:spcPct val="150000"/>
              </a:lnSpc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diretor(a)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coordenador(a)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pedagógico;</a:t>
            </a:r>
          </a:p>
          <a:p>
            <a:pPr algn="just">
              <a:lnSpc>
                <a:spcPct val="150000"/>
              </a:lnSpc>
            </a:pPr>
            <a:r>
              <a:rPr lang="pt-BR" sz="20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secretário(a)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escolar e outros(as) que a escola considerar pertinentes.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68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88624"/>
            <a:ext cx="8596668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869245"/>
            <a:ext cx="9076266" cy="5352740"/>
          </a:xfrm>
        </p:spPr>
        <p:txBody>
          <a:bodyPr>
            <a:normAutofit/>
          </a:bodyPr>
          <a:lstStyle/>
          <a:p>
            <a:endParaRPr lang="pt-BR" sz="18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operacionais gerais para a Regularização?</a:t>
            </a:r>
          </a:p>
          <a:p>
            <a:endParaRPr lang="pt-BR" sz="20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Deverão constar,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obrigatoriamente, no Regimento Escolar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Deverá ser realizada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período letivo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que for detectada a irregularidade;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resultados das avaliações dos componentes curriculares deverão ser registrados em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 Especial,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cuja cópia será anexada à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pasta individual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do(a) estudante;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20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constar na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Ficha Individual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no </a:t>
            </a:r>
            <a:r>
              <a:rPr lang="pt-BR" sz="20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Histórico Escolar, </a:t>
            </a:r>
            <a:r>
              <a:rPr lang="pt-BR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disposição do sistema de ensino e das partes legalmente interessadas.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559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88624"/>
            <a:ext cx="8596668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869245"/>
            <a:ext cx="9076266" cy="5352740"/>
          </a:xfrm>
        </p:spPr>
        <p:txBody>
          <a:bodyPr>
            <a:normAutofit/>
          </a:bodyPr>
          <a:lstStyle/>
          <a:p>
            <a:endParaRPr lang="pt-BR" sz="18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endParaRPr lang="pt-BR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Classificação;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Reclassificação;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de estudos;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Complementação curricular.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043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88624"/>
            <a:ext cx="8596668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352740"/>
          </a:xfrm>
        </p:spPr>
        <p:txBody>
          <a:bodyPr>
            <a:normAutofit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Classificação: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900" b="1" dirty="0"/>
              <a:t>Posicionamento do(a) estudante em qualquer série ou etapa</a:t>
            </a:r>
            <a:r>
              <a:rPr lang="pt-BR" sz="1900" dirty="0"/>
              <a:t>, compatível com sua idade, experiência e nível de desempenho, de acordo com os critérios de avaliação estabelecidos pela escola, mediante:</a:t>
            </a:r>
          </a:p>
          <a:p>
            <a:pPr algn="just"/>
            <a:r>
              <a:rPr lang="pt-BR" sz="1900" dirty="0"/>
              <a:t>- </a:t>
            </a:r>
            <a:r>
              <a:rPr lang="pt-BR" sz="1900" b="1" dirty="0"/>
              <a:t>promoção</a:t>
            </a:r>
            <a:r>
              <a:rPr lang="pt-BR" sz="1900" dirty="0"/>
              <a:t>, para estudantes que cursaram, com aproveitamento, a série ou fase anterior, na própria escola; </a:t>
            </a:r>
          </a:p>
          <a:p>
            <a:pPr algn="just"/>
            <a:r>
              <a:rPr lang="pt-BR" sz="1900" dirty="0"/>
              <a:t>- </a:t>
            </a:r>
            <a:r>
              <a:rPr lang="pt-BR" sz="1900" b="1" dirty="0"/>
              <a:t>transferência</a:t>
            </a:r>
            <a:r>
              <a:rPr lang="pt-BR" sz="1900" dirty="0"/>
              <a:t>, para estudantes procedentes de outras escolas;</a:t>
            </a:r>
          </a:p>
          <a:p>
            <a:pPr algn="just"/>
            <a:r>
              <a:rPr lang="pt-BR" sz="1900" dirty="0"/>
              <a:t>- </a:t>
            </a:r>
            <a:r>
              <a:rPr lang="pt-BR" sz="1900" b="1" dirty="0"/>
              <a:t>independentemente de escolarização anterior</a:t>
            </a:r>
            <a:r>
              <a:rPr lang="pt-BR" sz="1900" dirty="0"/>
              <a:t>, mediante avaliação feita pela escola, que defina o grau de desenvolvimento e experiência do candidato e permita sua inscrição no ano/série ou etapa adequada, conforme regulamentação do respectivo sistema de ensino.</a:t>
            </a:r>
          </a:p>
          <a:p>
            <a:pPr>
              <a:lnSpc>
                <a:spcPct val="150000"/>
              </a:lnSpc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10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26377F-4234-8EB3-D8B4-C478E71AD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715617"/>
            <a:ext cx="8596668" cy="532574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B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iniciar... </a:t>
            </a:r>
          </a:p>
          <a:p>
            <a:pPr algn="just">
              <a:buNone/>
            </a:pPr>
            <a:endParaRPr lang="pt-BR" sz="22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“Ao mexer com documentos escolares, estou lidando com vidas humanas!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 seres que sonham e aspiram...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lutam, que brigam, que choram e que correm em busca de uma vida melhor!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Minhas mãos podem construir!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Minhas mãos podem edificar!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Tão importante são os papéis que passam pelas minhas mãos e, às vezes, fico a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pensar: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O que será da vida desse, amanhã?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Será que terá um futuro melhor?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Será que para ele, surgirá um novo sol? </a:t>
            </a:r>
          </a:p>
          <a:p>
            <a:pPr algn="just">
              <a:buNone/>
            </a:pPr>
            <a:r>
              <a:rPr lang="pt-BR" sz="2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Esse papel parece coisa tão fria. </a:t>
            </a:r>
          </a:p>
        </p:txBody>
      </p:sp>
    </p:spTree>
    <p:extLst>
      <p:ext uri="{BB962C8B-B14F-4D97-AF65-F5344CB8AC3E}">
        <p14:creationId xmlns:p14="http://schemas.microsoft.com/office/powerpoint/2010/main" val="1049901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88624"/>
            <a:ext cx="8596668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497688"/>
          </a:xfrm>
        </p:spPr>
        <p:txBody>
          <a:bodyPr>
            <a:normAutofit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Reclassificação: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Processo pelo qual a instituição de ensino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 o grau de experiência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do(a) estudante matriculado(a), a forma diversa de organização da oferta de ensino, as normas curriculares gerais e o previsto no seu Regimento Escolar e na sua Proposta Pedagógica, para encaminhá-lo(a) à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etapa de estudo compatível com sua experiência e desempenho acadêmico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o(a)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estudante transferido(a), procedente do País ou do exterior,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poderá ser reclassificado para o ano/série ou o período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correspondente ao seu efetivo desenvolvimento escolar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conforme previsto na legislação em vigor;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- o(a) estudante poderá também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retornar, permanecer ou avançar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mais de um ano/série letiva ou ser promovido(a) do ensino fundamental para o ensino médio.</a:t>
            </a:r>
          </a:p>
          <a:p>
            <a:pPr>
              <a:lnSpc>
                <a:spcPct val="150000"/>
              </a:lnSpc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869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497688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de Estudos: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200" dirty="0">
                <a:latin typeface="Calibri" panose="020F0502020204030204" pitchFamily="34" charset="0"/>
                <a:cs typeface="Calibri" panose="020F0502020204030204" pitchFamily="34" charset="0"/>
              </a:rPr>
              <a:t>Procedimento legal que permite a escola aproveitar estudos realizados com êxito, no mesmo nível com carga horária e conteúdos compatíveis.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latin typeface="Calibri" panose="020F0502020204030204" pitchFamily="34" charset="0"/>
                <a:cs typeface="Calibri" panose="020F0502020204030204" pitchFamily="34" charset="0"/>
              </a:rPr>
              <a:t>Poderá ser feito: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agrupando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dois ou mais componentes curriculares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aproveitando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conhecimentos e experiências anteriores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desde que relacionados com o perfil profissional de conclusão da respectiva qualificação ou habilitação profissional;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mediante a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apresentação do histórico escolar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será apreciado pelo(a)        professor(a) do componente curricular.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450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64444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de Estudos: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200" dirty="0">
                <a:latin typeface="Calibri" panose="020F0502020204030204" pitchFamily="34" charset="0"/>
                <a:cs typeface="Calibri" panose="020F0502020204030204" pitchFamily="34" charset="0"/>
              </a:rPr>
              <a:t>Procedimento legal que permite a escola aproveitar estudos realizados com êxito, no mesmo nível com carga horária e conteúdos compatíveis.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b="1" dirty="0">
                <a:latin typeface="Calibri" panose="020F0502020204030204" pitchFamily="34" charset="0"/>
                <a:cs typeface="Calibri" panose="020F0502020204030204" pitchFamily="34" charset="0"/>
              </a:rPr>
              <a:t>Poderá ser feito: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agrupando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dois ou mais componentes curriculares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aproveitando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conhecimentos e experiências anteriores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desde que relacionados com o perfil profissional de conclusão da respectiva qualificação ou habilitação profissional;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2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mediante a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apresentação do histórico escolar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será apreciado pelo(a)        professor(a) do componente curricular.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67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497688"/>
          </a:xfrm>
        </p:spPr>
        <p:txBody>
          <a:bodyPr>
            <a:normAutofit lnSpcReduction="1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de Estudos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 específicos: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mediante a </a:t>
            </a: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análise de componentes curriculares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conteúdos, carga horária, anos, séries, períodos, ciclos ou etapas 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que o(a) estudante obteve aprovação e constatação de sua </a:t>
            </a: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equivalência ao currículo adotado pela escola de destino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mediante </a:t>
            </a:r>
            <a:r>
              <a:rPr lang="pt-BR" sz="2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avaliação do conhecimento </a:t>
            </a:r>
            <a:r>
              <a:rPr lang="pt-BR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ser aproveitado.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40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497688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algn="just"/>
            <a:endParaRPr lang="pt-BR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de Estudos</a:t>
            </a:r>
            <a:r>
              <a:rPr lang="pt-BR" sz="24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pt-BR" sz="2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Será aplicado a estudantes que:</a:t>
            </a:r>
            <a:endParaRPr lang="pt-BR" sz="24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a) tenham sido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transferidos(as)/admitidos(as);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b)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retornem à instituição 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após interrupção de seus estudos;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c) tenham sido submetidos a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exames da EJA, Enem e Encceja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Deverá ser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requerido no ato da matrícula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antes do início das atividades letivas, </a:t>
            </a:r>
            <a:r>
              <a:rPr lang="pt-B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tempo hábil, </a:t>
            </a:r>
            <a:r>
              <a:rPr lang="pt-B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análise e deferimento ou indicação de uma provável adequação curricular, se for o caso.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077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2" y="869245"/>
            <a:ext cx="9268178" cy="5497688"/>
          </a:xfrm>
        </p:spPr>
        <p:txBody>
          <a:bodyPr>
            <a:normAutofit lnSpcReduction="1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legais que devem ser adotados para a Regularização?</a:t>
            </a:r>
          </a:p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Complementação curricular</a:t>
            </a:r>
            <a:r>
              <a:rPr lang="pt-BR" sz="24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pt-BR" sz="24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Processo pelo qual a instituição de ensino verifica os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componentes curriculares obrigatórios não cursados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pelo(a) estudante e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complementa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acordo com a matriz curricular do curso da educação básica pretendido.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Poderá ser realizada: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a) por meio de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aulas, trabalhos, pesquisas ou outras atividades pedagógicas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serem efetivadas paralelamente, caso necessário;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b)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escola em que o(a) estudante estiver matriculado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(a) ou em outra, desde que regularizada pelo CEE.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9724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1" y="869245"/>
            <a:ext cx="9482667" cy="5746044"/>
          </a:xfrm>
        </p:spPr>
        <p:txBody>
          <a:bodyPr>
            <a:normAutofit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para a Regularização a serem adotados em escolas com situação irregular?</a:t>
            </a:r>
          </a:p>
          <a:p>
            <a:pPr algn="just"/>
            <a:endParaRPr lang="pt-BR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Orientações: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submeter-se à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avaliação de conhecimentos dos componentes curriculares do ensino fundamental e médio e suas modalidades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para prosseguimento ou certificação de estudos;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 realizada por </a:t>
            </a: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instituição de ensino credenciada e com curso reconhecido há, pelo menos, três anos</a:t>
            </a:r>
            <a:r>
              <a:rPr lang="pt-BR" sz="2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conforme normas do CEE, e que não tenha sofrido processo de auditoria ou de sindicância, com irregularidade comprovada, por igual período;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028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688624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1" y="869245"/>
            <a:ext cx="9482667" cy="5746044"/>
          </a:xfrm>
        </p:spPr>
        <p:txBody>
          <a:bodyPr>
            <a:normAutofit lnSpcReduction="10000"/>
          </a:bodyPr>
          <a:lstStyle/>
          <a:p>
            <a:pPr algn="just"/>
            <a:endParaRPr lang="pt-BR" sz="2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os procedimentos para a Regularização a serem adotados em escolas com situação irregular?</a:t>
            </a:r>
          </a:p>
          <a:p>
            <a:pPr algn="just"/>
            <a:endParaRPr lang="pt-BR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Orientações: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adotar o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procedimento da Classificação para prosseguimento ou conclusão de estudos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conforme o disposto nesta Resolução, permitindo, a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matrícula do(a) estudante no ano/série ou etapa adequada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 a </a:t>
            </a: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obtenção do respectivo certificado ou diploma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seguir as normas contidas nesta Resolução, para o registro dos procedimentos adotados.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Estes procedimentos também se aplicam para regularizar a vida escolar de estudantes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egressos de cursos de educação profissional técnica de nível médio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instituições não credenciadas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 nas competências e habilidades previstas no CNCT.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945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64D276-510E-18D7-2F71-FF27CFEBE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22" y="395110"/>
            <a:ext cx="8788581" cy="500548"/>
          </a:xfrm>
        </p:spPr>
        <p:txBody>
          <a:bodyPr>
            <a:noAutofit/>
          </a:bodyPr>
          <a:lstStyle/>
          <a:p>
            <a:br>
              <a:rPr lang="pt-BR" sz="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rgbClr val="C00000"/>
                </a:solidFill>
              </a:rPr>
              <a:t>DESTAQUES DA RESOLUÇÃO DE REGULARIZAÇÃO DA VIDA ESCOLAR</a:t>
            </a:r>
            <a:br>
              <a:rPr lang="pt-BR" sz="1600" b="1" dirty="0">
                <a:solidFill>
                  <a:srgbClr val="C00000"/>
                </a:solidFill>
              </a:rPr>
            </a:br>
            <a:endParaRPr lang="pt-BR" sz="1600" b="1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E7276E-416A-CDD2-0B06-B622E5976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421" y="869245"/>
            <a:ext cx="9482667" cy="574604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Quais as disposições gerais a serem observadas nos procedimentos de Regularização?</a:t>
            </a:r>
          </a:p>
          <a:p>
            <a:pPr algn="just"/>
            <a:endParaRPr lang="pt-BR" sz="1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Irregularidades no ensino fundamental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convalidação dos estudos do ensino médio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mencionando a Resolução no Histórico Escolar;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Arquivamento das cópias de toda a documentação </a:t>
            </a:r>
            <a:r>
              <a:rPr lang="pt-B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subsidiou o procedimento, mencionando esta Resolução e os demais dispositivos legais;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ituações de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avanço nos cursos e nas séries, de equivalência de estudos e de transferências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estudantes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oriundos do NEM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objetos de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resoluções específicas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deste Conselho;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Casos não previstos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nesta Resolução: devem ser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encaminhados pela escola ao CEE 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emissão e publicação de Parecer;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Processos protocolados antes da vigência desta Resolução: analisados de acordo com a </a:t>
            </a:r>
            <a:r>
              <a:rPr lang="pt-B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 vigente no momento da solicitação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sz="18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78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6F3CC-BA93-4B67-D000-BE8C8DC58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417690"/>
            <a:ext cx="8596668" cy="587021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DESAFIOS COMPARTILHADOS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AC4544-45CD-A27D-57ED-EF8107242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286933"/>
            <a:ext cx="9810044" cy="5238045"/>
          </a:xfrm>
        </p:spPr>
        <p:txBody>
          <a:bodyPr>
            <a:noAutofit/>
          </a:bodyPr>
          <a:lstStyle/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Fortalecer o </a:t>
            </a:r>
            <a:r>
              <a:rPr lang="pt-B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diálogo e a articulação interinstitucional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 CEE, UNCME, SEDUC, UNDIME e APRECE.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Fortalecer a atuação dos </a:t>
            </a:r>
            <a:r>
              <a:rPr lang="pt-B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Conselhos Municipais de Educação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uma gestão educacional com mais autonomia e celeridade nos processos.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Assegurar </a:t>
            </a:r>
            <a:r>
              <a:rPr lang="pt-B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formação continuada aos gestores e secretários escolares 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sobre as normas e direitos que amparam as distintas trajetórias dos estudantes (Acesso, permanência e promoção).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Facilitar o acesso à legislação vigente por meio das </a:t>
            </a:r>
            <a:r>
              <a:rPr lang="pt-B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Tecnologias Digitais de Informação e Comunicação (TDIC)</a:t>
            </a: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pt-BR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projetos e ações conjuntas com foco </a:t>
            </a:r>
            <a:r>
              <a:rPr lang="pt-BR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autonomia escolar</a:t>
            </a:r>
            <a:r>
              <a:rPr lang="pt-BR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465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E813627-FE52-DC65-B585-78C620879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863" y="397566"/>
            <a:ext cx="8596312" cy="564446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t-BR" sz="1800" i="1" dirty="0"/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Será que a vida deles é fria e vazia? E a minha?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- Não! A minha vida é cheia de amor!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Eu sonho, eu choro, eu luto, eu brigo, eu corro, eu canto...!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O papel que parecia frio tocando em minhas mãos ficou quente e colorido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com cores dos sonhos dos Josés e das Marias que trabalham durante o dia e que à noite estudam.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Que correria!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Sinto vivo o papel deles em minhas mãos, prometo a vocês Josés e Marias, que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suas vidas não serão vazias!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E com maior cuidado e atenção carimbo e assino os papéis, porém, eles nunca </a:t>
            </a:r>
          </a:p>
          <a:p>
            <a:pPr algn="just">
              <a:buNone/>
            </a:pPr>
            <a:r>
              <a:rPr lang="pt-BR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saberão que seus destinos estiveram em minhas mãos”. </a:t>
            </a:r>
          </a:p>
          <a:p>
            <a:pPr algn="just">
              <a:buNone/>
            </a:pPr>
            <a:r>
              <a:rPr lang="pt-B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(Autor desconhecido)</a:t>
            </a:r>
          </a:p>
        </p:txBody>
      </p:sp>
    </p:spTree>
    <p:extLst>
      <p:ext uri="{BB962C8B-B14F-4D97-AF65-F5344CB8AC3E}">
        <p14:creationId xmlns:p14="http://schemas.microsoft.com/office/powerpoint/2010/main" val="3455515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9DEDAAD-BE08-3980-3831-17A4BB814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491" y="812510"/>
            <a:ext cx="8596668" cy="5232979"/>
          </a:xfrm>
        </p:spPr>
        <p:txBody>
          <a:bodyPr>
            <a:normAutofit/>
          </a:bodyPr>
          <a:lstStyle/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C00000"/>
                </a:solidFill>
                <a:cs typeface="Calibri" panose="020F0502020204030204" pitchFamily="34" charset="0"/>
              </a:rPr>
              <a:t>“Toda a educação brota de alguma imagem de futuro.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C00000"/>
                </a:solidFill>
                <a:cs typeface="Calibri" panose="020F0502020204030204" pitchFamily="34" charset="0"/>
              </a:rPr>
              <a:t>Se a imagem de futuro de uma sociedade estiver grosseiramente equivocada, o sistema educacional acabará por trair os seus jovens”.</a:t>
            </a:r>
          </a:p>
          <a:p>
            <a:pPr algn="ctr">
              <a:spcAft>
                <a:spcPts val="1200"/>
              </a:spcAft>
            </a:pPr>
            <a:endParaRPr lang="pt-BR" sz="2000" b="1" dirty="0">
              <a:solidFill>
                <a:schemeClr val="tx1"/>
              </a:solidFill>
              <a:latin typeface="Algerian" panose="04020705040A02060702" pitchFamily="82" charset="0"/>
              <a:cs typeface="Calibri" panose="020F050202020403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(Alvin </a:t>
            </a:r>
            <a:r>
              <a:rPr lang="pt-B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Toffler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Choque de Futuro)</a:t>
            </a: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047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/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CENÁRIOS...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351722"/>
            <a:ext cx="8596668" cy="4689640"/>
          </a:xfrm>
        </p:spPr>
        <p:txBody>
          <a:bodyPr>
            <a:normAutofit fontScale="92500" lnSpcReduction="20000"/>
          </a:bodyPr>
          <a:lstStyle/>
          <a:p>
            <a:r>
              <a:rPr lang="pt-B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QUE REGULARIZAR A VIDA ESCOLAR DOS NOSSOS ESTUDAANTES?</a:t>
            </a:r>
          </a:p>
          <a:p>
            <a:pPr>
              <a:lnSpc>
                <a:spcPct val="150000"/>
              </a:lnSpc>
            </a:pPr>
            <a:endParaRPr lang="pt-B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Direito;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Uma oportunidade de promoção, permanência e conclusão de etapas de estudo;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Uma responsabilidade política e institucional;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dever do Estado;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 compromisso social.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936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/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CONTEXTOS DIVERSOS...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51722"/>
            <a:ext cx="9473831" cy="4689640"/>
          </a:xfrm>
        </p:spPr>
        <p:txBody>
          <a:bodyPr>
            <a:normAutofit fontScale="62500" lnSpcReduction="20000"/>
          </a:bodyPr>
          <a:lstStyle/>
          <a:p>
            <a:r>
              <a:rPr lang="pt-BR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QUE REGULARIZAR A VIDA ESCOLAR DOS NOSSOS ESTUDANTES?</a:t>
            </a:r>
          </a:p>
          <a:p>
            <a:pPr>
              <a:lnSpc>
                <a:spcPct val="150000"/>
              </a:lnSpc>
            </a:pPr>
            <a:endParaRPr lang="pt-B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Percursos escolares diversificados e complexos;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Gestão escolar sem condições para escolher e resolver, em tempo hábil as distintas demandas;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sistemas de ensino ou redes de ensino não dialogam com a competência e agilidade requeridas pelo cotidiano escolar;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Defasagem entre as demandas escolares e os instrumentos legais, normativos, orientadores para atender com a celeridade necessária.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9958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/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CONTEXTOS DIVERSOS...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51722"/>
            <a:ext cx="9473831" cy="4689640"/>
          </a:xfrm>
        </p:spPr>
        <p:txBody>
          <a:bodyPr>
            <a:normAutofit fontScale="92500" lnSpcReduction="10000"/>
          </a:bodyPr>
          <a:lstStyle/>
          <a:p>
            <a:r>
              <a:rPr lang="pt-BR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QUE REGULARIZAR A VIDA ESCOLAR DOS NOSSOS ESTUDANTES?</a:t>
            </a:r>
          </a:p>
          <a:p>
            <a:pPr>
              <a:lnSpc>
                <a:spcPct val="150000"/>
              </a:lnSpc>
            </a:pPr>
            <a:endParaRPr lang="pt-BR" dirty="0"/>
          </a:p>
          <a:p>
            <a:pPr algn="ctr">
              <a:lnSpc>
                <a:spcPct val="150000"/>
              </a:lnSpc>
            </a:pPr>
            <a:r>
              <a:rPr lang="pt-BR" sz="3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reconhecimento dos cenários e contextos que determinam a regularização da vida escolar apontam para o </a:t>
            </a:r>
          </a:p>
          <a:p>
            <a:pPr algn="ctr">
              <a:lnSpc>
                <a:spcPct val="150000"/>
              </a:lnSpc>
            </a:pPr>
            <a:r>
              <a:rPr lang="pt-BR" sz="38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FORTALECIMENTO DA AUTONOMIA ESCOLAR.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46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/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CONTEXTOS DIVERSOS...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549" y="1351722"/>
            <a:ext cx="9687830" cy="518822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Instâncias normativas de articulação e gestão dos sistemas e redes de ensino: </a:t>
            </a:r>
            <a:endParaRPr lang="pt-BR" sz="3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CNE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MEC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CEE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CME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SEDUC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00CC"/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SME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ESCOLAS</a:t>
            </a:r>
            <a:r>
              <a:rPr lang="pt-BR" sz="3800" b="1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9581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REGULARIZAR A VIDA ESCOLAR DOS NOSSOS ESTUDANTES...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51722"/>
            <a:ext cx="9473831" cy="468964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3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b="1" kern="100" dirty="0">
                <a:solidFill>
                  <a:srgbClr val="C000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RESOLUÇÃO CEE Nº 501,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b="1" kern="100" dirty="0" err="1">
                <a:solidFill>
                  <a:srgbClr val="C000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pt-BR" sz="3200" b="1" kern="100" dirty="0">
                <a:solidFill>
                  <a:srgbClr val="C0000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07 de junho de 2022</a:t>
            </a:r>
            <a:endParaRPr lang="pt-BR" sz="3200" kern="100" dirty="0">
              <a:solidFill>
                <a:srgbClr val="C00000"/>
              </a:solidFill>
              <a:effectLst/>
              <a:latin typeface="Algerian" panose="04020705040A0206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Fixa normas para a </a:t>
            </a:r>
            <a:r>
              <a:rPr lang="pt-BR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Regularização da Vida Escolar </a:t>
            </a:r>
            <a:r>
              <a:rPr lang="pt-BR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estudantes da educação básica nas etapas dos ensinos </a:t>
            </a:r>
            <a:r>
              <a:rPr lang="pt-BR" sz="32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fundamental e médio e nas diferentes modalidades </a:t>
            </a:r>
            <a:r>
              <a:rPr lang="pt-BR" sz="32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Sistema de Ensino do estado do Ceará e dá outras providências.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604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972FC-37DC-8E9C-ABCB-D64904FC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18052"/>
            <a:ext cx="8596668" cy="781878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REGULARIZAR A VIDA ESCOLAR DOS NOSSOS ESTUDANTES...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A9D57B-741B-FDFA-C606-490464AD7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51722"/>
            <a:ext cx="9473831" cy="4689640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32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None/>
              <a:tabLst>
                <a:tab pos="0" algn="l"/>
              </a:tabLst>
            </a:pPr>
            <a:r>
              <a:rPr lang="pt-BR" sz="3200" b="1" strike="noStrike" spc="-1" dirty="0">
                <a:solidFill>
                  <a:srgbClr val="BF0041"/>
                </a:solidFill>
                <a:latin typeface="comic"/>
                <a:ea typeface="Calibri"/>
              </a:rPr>
              <a:t>COMISSÃO CONSTITUÍDA PARA A ELABORAÇÃO</a:t>
            </a:r>
            <a:endParaRPr lang="en-US" sz="3200" b="0" strike="noStrike" spc="-1" dirty="0">
              <a:solidFill>
                <a:srgbClr val="404040"/>
              </a:solidFill>
              <a:latin typeface="Trebuchet MS"/>
            </a:endParaRPr>
          </a:p>
          <a:p>
            <a:pPr algn="ctr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None/>
              <a:tabLst>
                <a:tab pos="0" algn="l"/>
              </a:tabLst>
            </a:pPr>
            <a:r>
              <a:rPr lang="pt-BR" sz="3200" b="1" strike="noStrike" spc="-1" dirty="0">
                <a:solidFill>
                  <a:srgbClr val="468A1A"/>
                </a:solidFill>
                <a:latin typeface="comic"/>
                <a:ea typeface="Calibri"/>
              </a:rPr>
              <a:t>Conselheiras:</a:t>
            </a:r>
            <a:endParaRPr lang="en-US" sz="3200" b="0" strike="noStrike" spc="-1" dirty="0">
              <a:solidFill>
                <a:srgbClr val="404040"/>
              </a:solidFill>
              <a:latin typeface="Trebuchet MS"/>
            </a:endParaRPr>
          </a:p>
          <a:p>
            <a:pPr algn="ctr">
              <a:spcBef>
                <a:spcPts val="1417"/>
              </a:spcBef>
              <a:buNone/>
            </a:pP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Nohemy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Rezende </a:t>
            </a: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Ibanez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, Maria Luzia Alves Jesuíno, Raimunda </a:t>
            </a: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Aurila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Maia Freire, Selene Maria </a:t>
            </a: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Penaforte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Silveira Lima e Tália Fausta Fontenele Moraes Pinheiro</a:t>
            </a:r>
            <a:endParaRPr lang="en-US" sz="3200" b="0" strike="noStrike" spc="-1" dirty="0">
              <a:solidFill>
                <a:srgbClr val="404040"/>
              </a:solidFill>
              <a:latin typeface="Trebuchet MS"/>
            </a:endParaRPr>
          </a:p>
          <a:p>
            <a:pPr algn="ctr">
              <a:spcBef>
                <a:spcPts val="1417"/>
              </a:spcBef>
              <a:buNone/>
            </a:pPr>
            <a:r>
              <a:rPr lang="pt-BR" sz="3200" b="1" strike="noStrike" spc="-1" dirty="0">
                <a:solidFill>
                  <a:srgbClr val="468A1A"/>
                </a:solidFill>
                <a:latin typeface="comic"/>
                <a:ea typeface="Calibri"/>
              </a:rPr>
              <a:t>Gestoras e Técnicas:</a:t>
            </a:r>
            <a:endParaRPr lang="en-US" sz="3200" b="0" strike="noStrike" spc="-1" dirty="0">
              <a:solidFill>
                <a:srgbClr val="404040"/>
              </a:solidFill>
              <a:latin typeface="Trebuchet MS"/>
            </a:endParaRPr>
          </a:p>
          <a:p>
            <a:pPr algn="ctr">
              <a:spcBef>
                <a:spcPts val="1417"/>
              </a:spcBef>
              <a:buNone/>
            </a:pP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Maria Joyce Maia Costa Carneiro, Maria Eliete Andrade Raulino, </a:t>
            </a: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Clênia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Maria Chagas Raulino Santos, </a:t>
            </a:r>
            <a:r>
              <a:rPr lang="pt-BR" sz="3200" b="0" strike="noStrike" spc="-1" dirty="0" err="1">
                <a:solidFill>
                  <a:srgbClr val="000000"/>
                </a:solidFill>
                <a:latin typeface="comic"/>
                <a:ea typeface="Calibri"/>
              </a:rPr>
              <a:t>Saluzélia</a:t>
            </a:r>
            <a:r>
              <a:rPr lang="pt-BR" sz="3200" b="0" strike="noStrike" spc="-1" dirty="0">
                <a:solidFill>
                  <a:srgbClr val="000000"/>
                </a:solidFill>
                <a:latin typeface="comic"/>
                <a:ea typeface="Calibri"/>
              </a:rPr>
              <a:t> Fonseca Guimarães e Luzia Helena Veras Timbó.</a:t>
            </a:r>
            <a:endParaRPr lang="en-US" sz="3200" b="0" strike="noStrike" spc="-1" dirty="0">
              <a:solidFill>
                <a:srgbClr val="404040"/>
              </a:solidFill>
              <a:latin typeface="Trebuchet MS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70067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</TotalTime>
  <Words>2791</Words>
  <Application>Microsoft Office PowerPoint</Application>
  <PresentationFormat>Widescreen</PresentationFormat>
  <Paragraphs>242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40" baseType="lpstr">
      <vt:lpstr>Algerian</vt:lpstr>
      <vt:lpstr>Aparajita</vt:lpstr>
      <vt:lpstr>Arial</vt:lpstr>
      <vt:lpstr>Calibri</vt:lpstr>
      <vt:lpstr>comic</vt:lpstr>
      <vt:lpstr>Times New Roman</vt:lpstr>
      <vt:lpstr>Trebuchet MS</vt:lpstr>
      <vt:lpstr>Wingdings</vt:lpstr>
      <vt:lpstr>Wingdings 3</vt:lpstr>
      <vt:lpstr>Facetado</vt:lpstr>
      <vt:lpstr>CONSELHO ESTADUAL DE EDUCAÇÃO CÂMARA DE EDUCAÇÃO BÁSICA</vt:lpstr>
      <vt:lpstr>Apresentação do PowerPoint</vt:lpstr>
      <vt:lpstr>Apresentação do PowerPoint</vt:lpstr>
      <vt:lpstr>CENÁRIOS...</vt:lpstr>
      <vt:lpstr>E CONTEXTOS DIVERSOS...</vt:lpstr>
      <vt:lpstr>E CONTEXTOS DIVERSOS...</vt:lpstr>
      <vt:lpstr>E CONTEXTOS DIVERSOS...</vt:lpstr>
      <vt:lpstr>COMO REGULARIZAR A VIDA ESCOLAR DOS NOSSOS ESTUDANTES...</vt:lpstr>
      <vt:lpstr>COMO REGULARIZAR A VIDA ESCOLAR DOS NOSSOS ESTUDANTES...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 DESTAQUES DA RESOLUÇÃO DE REGULARIZAÇÃO DA VIDA ESCOLAR </vt:lpstr>
      <vt:lpstr>DESAFIOS COMPARTILHADOS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Rosa</dc:creator>
  <cp:lastModifiedBy>Luzia Jesuino</cp:lastModifiedBy>
  <cp:revision>70</cp:revision>
  <dcterms:created xsi:type="dcterms:W3CDTF">2017-02-11T16:49:39Z</dcterms:created>
  <dcterms:modified xsi:type="dcterms:W3CDTF">2023-06-01T15:51:12Z</dcterms:modified>
</cp:coreProperties>
</file>